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c5ec472fd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6c5ec472fd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6c5ec472fd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6c5ec472fd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6c5ec472fd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6c5ec472fd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6c5ec472fd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6c5ec472fd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6c5ec472fd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6c5ec472fd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c5ec472fd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6c5ec472fd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c5ec472fd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6c5ec472fd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75ef5c31b3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75ef5c31b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5ef5c31b3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75ef5c31b3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5ef5c31b3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75ef5c31b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6c5ec472f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6c5ec472f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5ef5c31b3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75ef5c31b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75ef5c31b3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75ef5c31b3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5ef5c31b3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75ef5c31b3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75ef5c31b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75ef5c31b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5ef5c31b3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75ef5c31b3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c5ec472fd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6c5ec472fd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5ef5c31b3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5ef5c31b3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6c5ec472f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6c5ec472f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6c5ec472f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6c5ec472f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6c5ec472fd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6c5ec472fd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c5ec472f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c5ec472f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6c5ec472f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6c5ec472f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6c5ec472f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6c5ec472f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6c5ec472fd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6c5ec472fd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272650"/>
            <a:ext cx="8520600" cy="863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Science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15402" l="29141" r="21929" t="19771"/>
          <a:stretch/>
        </p:blipFill>
        <p:spPr>
          <a:xfrm>
            <a:off x="1350925" y="966700"/>
            <a:ext cx="5444350" cy="405514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6540675" y="4315100"/>
            <a:ext cx="24852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Based on the incredible work of Sander Bais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6960900" y="2674525"/>
            <a:ext cx="1871400" cy="95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Joram Medina Gijon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</a:t>
            </a:r>
            <a:r>
              <a:rPr lang="en">
                <a:solidFill>
                  <a:srgbClr val="FFFFFF"/>
                </a:solidFill>
              </a:rPr>
              <a:t>nd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Elske Voermans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In cooperation with Habibi.Works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210700"/>
            <a:ext cx="8520600" cy="80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Curiosity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090675"/>
            <a:ext cx="2700000" cy="347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Helps to overcome prejudices</a:t>
            </a:r>
            <a:endParaRPr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Is the key to science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9550" y="1152475"/>
            <a:ext cx="6294451" cy="3147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Questions and Answers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9" name="Google Shape;129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3"/>
          <p:cNvSpPr/>
          <p:nvPr/>
        </p:nvSpPr>
        <p:spPr>
          <a:xfrm>
            <a:off x="1008188" y="1556688"/>
            <a:ext cx="1057424" cy="1607326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6FA8DC"/>
                </a:solidFill>
                <a:latin typeface="Arial"/>
              </a:rPr>
              <a:t>?</a:t>
            </a:r>
          </a:p>
        </p:txBody>
      </p:sp>
      <p:sp>
        <p:nvSpPr>
          <p:cNvPr id="131" name="Google Shape;131;p23"/>
          <p:cNvSpPr txBox="1"/>
          <p:nvPr/>
        </p:nvSpPr>
        <p:spPr>
          <a:xfrm>
            <a:off x="0" y="3160450"/>
            <a:ext cx="3073800" cy="9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What is the universe?</a:t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132" name="Google Shape;13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9200" y="1560250"/>
            <a:ext cx="285750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3"/>
          <p:cNvSpPr txBox="1"/>
          <p:nvPr/>
        </p:nvSpPr>
        <p:spPr>
          <a:xfrm>
            <a:off x="3309200" y="3247225"/>
            <a:ext cx="2726700" cy="11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Astrology: predicting the future by looking at the stars</a:t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134" name="Google Shape;134;p23"/>
          <p:cNvSpPr txBox="1"/>
          <p:nvPr/>
        </p:nvSpPr>
        <p:spPr>
          <a:xfrm>
            <a:off x="793200" y="1052463"/>
            <a:ext cx="18714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Question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35" name="Google Shape;135;p23"/>
          <p:cNvSpPr txBox="1"/>
          <p:nvPr/>
        </p:nvSpPr>
        <p:spPr>
          <a:xfrm>
            <a:off x="3748525" y="1003975"/>
            <a:ext cx="24183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Mythology</a:t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02088" y="1624588"/>
            <a:ext cx="2714625" cy="1685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3"/>
          <p:cNvSpPr txBox="1"/>
          <p:nvPr/>
        </p:nvSpPr>
        <p:spPr>
          <a:xfrm>
            <a:off x="6699663" y="1021825"/>
            <a:ext cx="21195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Science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38" name="Google Shape;138;p23"/>
          <p:cNvSpPr txBox="1"/>
          <p:nvPr/>
        </p:nvSpPr>
        <p:spPr>
          <a:xfrm>
            <a:off x="6544025" y="3309200"/>
            <a:ext cx="2275200" cy="13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Astronomy: finding answers based on empirical proof and deduction</a:t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type="title"/>
          </p:nvPr>
        </p:nvSpPr>
        <p:spPr>
          <a:xfrm>
            <a:off x="311700" y="445025"/>
            <a:ext cx="3778200" cy="95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Benjamin Franklin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(1752)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733100" y="21113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Lightning is electricity</a:t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145" name="Google Shape;145;p24"/>
          <p:cNvPicPr preferRelativeResize="0"/>
          <p:nvPr/>
        </p:nvPicPr>
        <p:blipFill rotWithShape="1">
          <a:blip r:embed="rId3">
            <a:alphaModFix/>
          </a:blip>
          <a:srcRect b="6023" l="0" r="0" t="0"/>
          <a:stretch/>
        </p:blipFill>
        <p:spPr>
          <a:xfrm>
            <a:off x="4285050" y="0"/>
            <a:ext cx="485895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</a:t>
            </a:r>
            <a:r>
              <a:rPr lang="en">
                <a:solidFill>
                  <a:srgbClr val="FFFFFF"/>
                </a:solidFill>
              </a:rPr>
              <a:t>Charles Darwin (1859)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51" name="Google Shape;15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Evolution theory:</a:t>
            </a:r>
            <a:endParaRPr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Natural selection</a:t>
            </a:r>
            <a:endParaRPr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Variation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8525" y="1149686"/>
            <a:ext cx="2719350" cy="3663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8975" y="1115987"/>
            <a:ext cx="2719350" cy="373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The Tree of Life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59" name="Google Shape;159;p26"/>
          <p:cNvSpPr txBox="1"/>
          <p:nvPr>
            <p:ph idx="1" type="body"/>
          </p:nvPr>
        </p:nvSpPr>
        <p:spPr>
          <a:xfrm>
            <a:off x="311700" y="1152475"/>
            <a:ext cx="4027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All species are connected</a:t>
            </a:r>
            <a:endParaRPr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>
                <a:solidFill>
                  <a:srgbClr val="FFFFFF"/>
                </a:solidFill>
              </a:rPr>
              <a:t>Has a lot of proof in different sciences: paleontology, genetics, zoology, </a:t>
            </a:r>
            <a:r>
              <a:rPr lang="en">
                <a:solidFill>
                  <a:srgbClr val="FFFFFF"/>
                </a:solidFill>
              </a:rPr>
              <a:t>molecular</a:t>
            </a:r>
            <a:r>
              <a:rPr lang="en">
                <a:solidFill>
                  <a:srgbClr val="FFFFFF"/>
                </a:solidFill>
              </a:rPr>
              <a:t> </a:t>
            </a:r>
            <a:r>
              <a:rPr lang="en">
                <a:solidFill>
                  <a:srgbClr val="FFFFFF"/>
                </a:solidFill>
              </a:rPr>
              <a:t>biology and other fields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60" name="Google Shape;16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9375" y="57475"/>
            <a:ext cx="4492925" cy="5028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Technology and Science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6" name="Google Shape;166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7"/>
          <p:cNvSpPr txBox="1"/>
          <p:nvPr/>
        </p:nvSpPr>
        <p:spPr>
          <a:xfrm>
            <a:off x="532975" y="2838250"/>
            <a:ext cx="14874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question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68" name="Google Shape;168;p27"/>
          <p:cNvSpPr txBox="1"/>
          <p:nvPr/>
        </p:nvSpPr>
        <p:spPr>
          <a:xfrm>
            <a:off x="2527688" y="2801050"/>
            <a:ext cx="18096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measuring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69" name="Google Shape;169;p27"/>
          <p:cNvSpPr txBox="1"/>
          <p:nvPr/>
        </p:nvSpPr>
        <p:spPr>
          <a:xfrm>
            <a:off x="4720725" y="2801050"/>
            <a:ext cx="1809600" cy="2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knowledge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70" name="Google Shape;170;p27"/>
          <p:cNvSpPr/>
          <p:nvPr/>
        </p:nvSpPr>
        <p:spPr>
          <a:xfrm>
            <a:off x="1933475" y="2993350"/>
            <a:ext cx="458700" cy="266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7"/>
          <p:cNvSpPr/>
          <p:nvPr/>
        </p:nvSpPr>
        <p:spPr>
          <a:xfrm>
            <a:off x="4205250" y="2993350"/>
            <a:ext cx="458700" cy="266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7"/>
          <p:cNvSpPr/>
          <p:nvPr/>
        </p:nvSpPr>
        <p:spPr>
          <a:xfrm>
            <a:off x="6477025" y="2993350"/>
            <a:ext cx="458700" cy="266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27"/>
          <p:cNvSpPr txBox="1"/>
          <p:nvPr/>
        </p:nvSpPr>
        <p:spPr>
          <a:xfrm>
            <a:off x="7002600" y="2838250"/>
            <a:ext cx="14874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making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74" name="Google Shape;174;p27"/>
          <p:cNvSpPr/>
          <p:nvPr/>
        </p:nvSpPr>
        <p:spPr>
          <a:xfrm flipH="1">
            <a:off x="755975" y="1611250"/>
            <a:ext cx="4783500" cy="1189800"/>
          </a:xfrm>
          <a:prstGeom prst="uturnArrow">
            <a:avLst>
              <a:gd fmla="val 25000" name="adj1"/>
              <a:gd fmla="val 25000" name="adj2"/>
              <a:gd fmla="val 25000" name="adj3"/>
              <a:gd fmla="val 43750" name="adj4"/>
              <a:gd fmla="val 75000" name="adj5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7"/>
          <p:cNvSpPr/>
          <p:nvPr/>
        </p:nvSpPr>
        <p:spPr>
          <a:xfrm rot="10800000">
            <a:off x="2990575" y="3394575"/>
            <a:ext cx="4783500" cy="1189800"/>
          </a:xfrm>
          <a:prstGeom prst="uturnArrow">
            <a:avLst>
              <a:gd fmla="val 25000" name="adj1"/>
              <a:gd fmla="val 25000" name="adj2"/>
              <a:gd fmla="val 25000" name="adj3"/>
              <a:gd fmla="val 43750" name="adj4"/>
              <a:gd fmla="val 75000" name="adj5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28"/>
          <p:cNvPicPr preferRelativeResize="0"/>
          <p:nvPr/>
        </p:nvPicPr>
        <p:blipFill rotWithShape="1">
          <a:blip r:embed="rId3">
            <a:alphaModFix/>
          </a:blip>
          <a:srcRect b="16846" l="37545" r="23011" t="31318"/>
          <a:stretch/>
        </p:blipFill>
        <p:spPr>
          <a:xfrm>
            <a:off x="1330700" y="285063"/>
            <a:ext cx="6190026" cy="457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88" name="Google Shape;188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Google Shape;189;p29"/>
          <p:cNvPicPr preferRelativeResize="0"/>
          <p:nvPr/>
        </p:nvPicPr>
        <p:blipFill rotWithShape="1">
          <a:blip r:embed="rId3">
            <a:alphaModFix/>
          </a:blip>
          <a:srcRect b="51328" l="0" r="79979" t="13059"/>
          <a:stretch/>
        </p:blipFill>
        <p:spPr>
          <a:xfrm>
            <a:off x="5288693" y="0"/>
            <a:ext cx="385530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95" name="Google Shape;195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96" name="Google Shape;196;p30"/>
          <p:cNvPicPr preferRelativeResize="0"/>
          <p:nvPr/>
        </p:nvPicPr>
        <p:blipFill rotWithShape="1">
          <a:blip r:embed="rId3">
            <a:alphaModFix/>
          </a:blip>
          <a:srcRect b="7578" l="74580" r="12683" t="70841"/>
          <a:stretch/>
        </p:blipFill>
        <p:spPr>
          <a:xfrm>
            <a:off x="5096501" y="0"/>
            <a:ext cx="4047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02" name="Google Shape;202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31"/>
          <p:cNvPicPr preferRelativeResize="0"/>
          <p:nvPr/>
        </p:nvPicPr>
        <p:blipFill rotWithShape="1">
          <a:blip r:embed="rId3">
            <a:alphaModFix/>
          </a:blip>
          <a:srcRect b="24581" l="87603" r="0" t="44337"/>
          <a:stretch/>
        </p:blipFill>
        <p:spPr>
          <a:xfrm>
            <a:off x="5640372" y="0"/>
            <a:ext cx="273520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445025"/>
            <a:ext cx="3987300" cy="167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Humans and their prejudices</a:t>
            </a:r>
            <a:r>
              <a:rPr lang="en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8517" l="42967" r="27755" t="20975"/>
          <a:stretch/>
        </p:blipFill>
        <p:spPr>
          <a:xfrm>
            <a:off x="4299064" y="0"/>
            <a:ext cx="379895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09" name="Google Shape;209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0" name="Google Shape;210;p32"/>
          <p:cNvPicPr preferRelativeResize="0"/>
          <p:nvPr/>
        </p:nvPicPr>
        <p:blipFill rotWithShape="1">
          <a:blip r:embed="rId3">
            <a:alphaModFix/>
          </a:blip>
          <a:srcRect b="8675" l="29772" r="50008" t="71808"/>
          <a:stretch/>
        </p:blipFill>
        <p:spPr>
          <a:xfrm>
            <a:off x="5561525" y="1275000"/>
            <a:ext cx="3582476" cy="259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16" name="Google Shape;216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33"/>
          <p:cNvPicPr preferRelativeResize="0"/>
          <p:nvPr/>
        </p:nvPicPr>
        <p:blipFill rotWithShape="1">
          <a:blip r:embed="rId3">
            <a:alphaModFix/>
          </a:blip>
          <a:srcRect b="53008" l="36097" r="51072" t="18560"/>
          <a:stretch/>
        </p:blipFill>
        <p:spPr>
          <a:xfrm>
            <a:off x="5427200" y="0"/>
            <a:ext cx="309481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23" name="Google Shape;223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24" name="Google Shape;224;p34"/>
          <p:cNvPicPr preferRelativeResize="0"/>
          <p:nvPr/>
        </p:nvPicPr>
        <p:blipFill rotWithShape="1">
          <a:blip r:embed="rId3">
            <a:alphaModFix/>
          </a:blip>
          <a:srcRect b="35993" l="22992" r="64779" t="49651"/>
          <a:stretch/>
        </p:blipFill>
        <p:spPr>
          <a:xfrm>
            <a:off x="5214650" y="1465550"/>
            <a:ext cx="3929350" cy="259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30" name="Google Shape;230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1" name="Google Shape;231;p35"/>
          <p:cNvPicPr preferRelativeResize="0"/>
          <p:nvPr/>
        </p:nvPicPr>
        <p:blipFill rotWithShape="1">
          <a:blip r:embed="rId3">
            <a:alphaModFix/>
          </a:blip>
          <a:srcRect b="59995" l="27683" r="67099" t="31961"/>
          <a:stretch/>
        </p:blipFill>
        <p:spPr>
          <a:xfrm>
            <a:off x="6183400" y="1274700"/>
            <a:ext cx="2413748" cy="2791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What is it?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37" name="Google Shape;23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8" name="Google Shape;238;p36"/>
          <p:cNvPicPr preferRelativeResize="0"/>
          <p:nvPr/>
        </p:nvPicPr>
        <p:blipFill rotWithShape="1">
          <a:blip r:embed="rId3">
            <a:alphaModFix/>
          </a:blip>
          <a:srcRect b="55431" l="48698" r="5328" t="26092"/>
          <a:stretch/>
        </p:blipFill>
        <p:spPr>
          <a:xfrm>
            <a:off x="160675" y="1809625"/>
            <a:ext cx="8806900" cy="265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7"/>
          <p:cNvSpPr txBox="1"/>
          <p:nvPr>
            <p:ph idx="1" type="body"/>
          </p:nvPr>
        </p:nvSpPr>
        <p:spPr>
          <a:xfrm>
            <a:off x="1476725" y="297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37"/>
          <p:cNvPicPr preferRelativeResize="0"/>
          <p:nvPr/>
        </p:nvPicPr>
        <p:blipFill rotWithShape="1">
          <a:blip r:embed="rId3">
            <a:alphaModFix/>
          </a:blip>
          <a:srcRect b="15402" l="29141" r="21929" t="19771"/>
          <a:stretch/>
        </p:blipFill>
        <p:spPr>
          <a:xfrm>
            <a:off x="1251775" y="-132800"/>
            <a:ext cx="7436402" cy="5538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7"/>
          <p:cNvSpPr txBox="1"/>
          <p:nvPr/>
        </p:nvSpPr>
        <p:spPr>
          <a:xfrm>
            <a:off x="371825" y="396600"/>
            <a:ext cx="4015500" cy="1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One nature - One science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247" name="Google Shape;247;p37"/>
          <p:cNvSpPr txBox="1"/>
          <p:nvPr/>
        </p:nvSpPr>
        <p:spPr>
          <a:xfrm>
            <a:off x="7833000" y="508150"/>
            <a:ext cx="115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Quantum physics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48" name="Google Shape;248;p37"/>
          <p:cNvSpPr txBox="1"/>
          <p:nvPr/>
        </p:nvSpPr>
        <p:spPr>
          <a:xfrm>
            <a:off x="7262875" y="1846700"/>
            <a:ext cx="632100" cy="1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37"/>
          <p:cNvSpPr txBox="1"/>
          <p:nvPr/>
        </p:nvSpPr>
        <p:spPr>
          <a:xfrm>
            <a:off x="8080875" y="1425300"/>
            <a:ext cx="10038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Nuclear Physics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0" name="Google Shape;250;p37"/>
          <p:cNvSpPr txBox="1"/>
          <p:nvPr/>
        </p:nvSpPr>
        <p:spPr>
          <a:xfrm>
            <a:off x="8229375" y="2361150"/>
            <a:ext cx="8553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</a:t>
            </a:r>
            <a:r>
              <a:rPr lang="en">
                <a:solidFill>
                  <a:srgbClr val="FFFFFF"/>
                </a:solidFill>
              </a:rPr>
              <a:t>tomic  physics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1" name="Google Shape;251;p37"/>
          <p:cNvSpPr txBox="1"/>
          <p:nvPr/>
        </p:nvSpPr>
        <p:spPr>
          <a:xfrm>
            <a:off x="7894975" y="3544675"/>
            <a:ext cx="1003800" cy="2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Molecular biology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2" name="Google Shape;252;p37"/>
          <p:cNvSpPr txBox="1"/>
          <p:nvPr/>
        </p:nvSpPr>
        <p:spPr>
          <a:xfrm>
            <a:off x="7101625" y="4412250"/>
            <a:ext cx="13137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Cell biology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3" name="Google Shape;253;p37"/>
          <p:cNvSpPr txBox="1"/>
          <p:nvPr/>
        </p:nvSpPr>
        <p:spPr>
          <a:xfrm>
            <a:off x="5304625" y="4784075"/>
            <a:ext cx="1797000" cy="2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Life sciences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4" name="Google Shape;254;p37"/>
          <p:cNvSpPr txBox="1"/>
          <p:nvPr/>
        </p:nvSpPr>
        <p:spPr>
          <a:xfrm>
            <a:off x="4251125" y="4647750"/>
            <a:ext cx="10038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Ecology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5" name="Google Shape;255;p37"/>
          <p:cNvSpPr txBox="1"/>
          <p:nvPr/>
        </p:nvSpPr>
        <p:spPr>
          <a:xfrm>
            <a:off x="2887800" y="3990850"/>
            <a:ext cx="14994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Earth sciences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6" name="Google Shape;256;p37"/>
          <p:cNvSpPr txBox="1"/>
          <p:nvPr/>
        </p:nvSpPr>
        <p:spPr>
          <a:xfrm>
            <a:off x="2168950" y="2949775"/>
            <a:ext cx="1945800" cy="2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Space sciences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7" name="Google Shape;257;p37"/>
          <p:cNvSpPr txBox="1"/>
          <p:nvPr/>
        </p:nvSpPr>
        <p:spPr>
          <a:xfrm>
            <a:off x="2354850" y="1834300"/>
            <a:ext cx="13758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Astronomy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8" name="Google Shape;258;p37"/>
          <p:cNvSpPr txBox="1"/>
          <p:nvPr/>
        </p:nvSpPr>
        <p:spPr>
          <a:xfrm>
            <a:off x="3086100" y="807125"/>
            <a:ext cx="13758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Cosmology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9" name="Google Shape;259;p37"/>
          <p:cNvSpPr/>
          <p:nvPr/>
        </p:nvSpPr>
        <p:spPr>
          <a:xfrm>
            <a:off x="4858450" y="1412925"/>
            <a:ext cx="2404500" cy="272700"/>
          </a:xfrm>
          <a:prstGeom prst="left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7"/>
          <p:cNvSpPr/>
          <p:nvPr/>
        </p:nvSpPr>
        <p:spPr>
          <a:xfrm>
            <a:off x="4572000" y="2500300"/>
            <a:ext cx="2833500" cy="272700"/>
          </a:xfrm>
          <a:prstGeom prst="left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37"/>
          <p:cNvSpPr/>
          <p:nvPr/>
        </p:nvSpPr>
        <p:spPr>
          <a:xfrm>
            <a:off x="4786500" y="3544675"/>
            <a:ext cx="2404500" cy="272700"/>
          </a:xfrm>
          <a:prstGeom prst="left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 txBox="1"/>
          <p:nvPr>
            <p:ph type="title"/>
          </p:nvPr>
        </p:nvSpPr>
        <p:spPr>
          <a:xfrm>
            <a:off x="311700" y="339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It is an elephant!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67" name="Google Shape;267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68" name="Google Shape;268;p38"/>
          <p:cNvPicPr preferRelativeResize="0"/>
          <p:nvPr/>
        </p:nvPicPr>
        <p:blipFill rotWithShape="1">
          <a:blip r:embed="rId3">
            <a:alphaModFix/>
          </a:blip>
          <a:srcRect b="7714" l="783" r="0" t="13165"/>
          <a:stretch/>
        </p:blipFill>
        <p:spPr>
          <a:xfrm>
            <a:off x="1169625" y="912000"/>
            <a:ext cx="6804748" cy="407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70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American World Map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5538" y="643550"/>
            <a:ext cx="6812926" cy="4300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86075" y="86600"/>
            <a:ext cx="8520600" cy="7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Pacific world map</a:t>
            </a:r>
            <a:endParaRPr sz="2800">
              <a:solidFill>
                <a:srgbClr val="FFFFFF"/>
              </a:solidFill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0263" y="830300"/>
            <a:ext cx="6392226" cy="412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1997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European World Map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6024" y="772475"/>
            <a:ext cx="6921321" cy="417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445025"/>
            <a:ext cx="2737200" cy="12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The Geocentric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Model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9048" y="0"/>
            <a:ext cx="609495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/>
          <p:nvPr/>
        </p:nvSpPr>
        <p:spPr>
          <a:xfrm>
            <a:off x="3519900" y="292025"/>
            <a:ext cx="4957800" cy="4851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2737200" cy="13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Helio Centric 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Model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9048" y="0"/>
            <a:ext cx="609495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875" y="2521950"/>
            <a:ext cx="2476500" cy="247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271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The Milky way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6650" y="843924"/>
            <a:ext cx="7170701" cy="403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2467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Galaxies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7000" y="819425"/>
            <a:ext cx="6850000" cy="385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